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Constantia"/>
      <p:regular r:id="rId20"/>
      <p:bold r:id="rId21"/>
      <p:italic r:id="rId22"/>
      <p:boldItalic r:id="rId23"/>
    </p:embeddedFont>
    <p:embeddedFont>
      <p:font typeface="Libre Baskerville"/>
      <p:regular r:id="rId24"/>
      <p:bold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XEJLiBV5WfDjqF2uW+OWfDLXH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nstantia-regular.fntdata"/><Relationship Id="rId22" Type="http://schemas.openxmlformats.org/officeDocument/2006/relationships/font" Target="fonts/Constantia-italic.fntdata"/><Relationship Id="rId21" Type="http://schemas.openxmlformats.org/officeDocument/2006/relationships/font" Target="fonts/Constantia-bold.fntdata"/><Relationship Id="rId24" Type="http://schemas.openxmlformats.org/officeDocument/2006/relationships/font" Target="fonts/LibreBaskerville-regular.fntdata"/><Relationship Id="rId23" Type="http://schemas.openxmlformats.org/officeDocument/2006/relationships/font" Target="fonts/Constanti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Baskerville-italic.fntdata"/><Relationship Id="rId25" Type="http://schemas.openxmlformats.org/officeDocument/2006/relationships/font" Target="fonts/LibreBaskerville-bold.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2389717" y="612775"/>
            <a:ext cx="7315200" cy="4114800"/>
          </a:xfrm>
          <a:prstGeom prst="rect">
            <a:avLst/>
          </a:prstGeom>
          <a:noFill/>
          <a:ln>
            <a:noFill/>
          </a:ln>
        </p:spPr>
      </p:sp>
      <p:sp>
        <p:nvSpPr>
          <p:cNvPr id="68" name="Google Shape;68;p2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0" y="152401"/>
            <a:ext cx="12192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f?</a:t>
            </a:r>
            <a:endParaRPr>
              <a:solidFill>
                <a:schemeClr val="lt1"/>
              </a:solidFill>
              <a:latin typeface="Libre Baskerville"/>
              <a:ea typeface="Libre Baskerville"/>
              <a:cs typeface="Libre Baskerville"/>
              <a:sym typeface="Libre Baskerville"/>
            </a:endParaRPr>
          </a:p>
        </p:txBody>
      </p:sp>
      <p:pic>
        <p:nvPicPr>
          <p:cNvPr id="90" name="Google Shape;90;p1"/>
          <p:cNvPicPr preferRelativeResize="0"/>
          <p:nvPr/>
        </p:nvPicPr>
        <p:blipFill rotWithShape="1">
          <a:blip r:embed="rId3">
            <a:alphaModFix/>
          </a:blip>
          <a:srcRect b="0" l="0" r="0" t="0"/>
          <a:stretch/>
        </p:blipFill>
        <p:spPr>
          <a:xfrm>
            <a:off x="581025" y="0"/>
            <a:ext cx="1102995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53" name="Shape 153"/>
        <p:cNvGrpSpPr/>
        <p:nvPr/>
      </p:nvGrpSpPr>
      <p:grpSpPr>
        <a:xfrm>
          <a:off x="0" y="0"/>
          <a:ext cx="0" cy="0"/>
          <a:chOff x="0" y="0"/>
          <a:chExt cx="0" cy="0"/>
        </a:xfrm>
      </p:grpSpPr>
      <p:pic>
        <p:nvPicPr>
          <p:cNvPr id="154" name="Google Shape;154;p10"/>
          <p:cNvPicPr preferRelativeResize="0"/>
          <p:nvPr/>
        </p:nvPicPr>
        <p:blipFill rotWithShape="1">
          <a:blip r:embed="rId3">
            <a:alphaModFix/>
          </a:blip>
          <a:srcRect b="0" l="0" r="0" t="0"/>
          <a:stretch/>
        </p:blipFill>
        <p:spPr>
          <a:xfrm>
            <a:off x="2865120" y="-285342"/>
            <a:ext cx="9753600" cy="6505575"/>
          </a:xfrm>
          <a:prstGeom prst="rect">
            <a:avLst/>
          </a:prstGeom>
          <a:noFill/>
          <a:ln>
            <a:noFill/>
          </a:ln>
        </p:spPr>
      </p:pic>
      <p:pic>
        <p:nvPicPr>
          <p:cNvPr id="155" name="Google Shape;155;p10"/>
          <p:cNvPicPr preferRelativeResize="0"/>
          <p:nvPr/>
        </p:nvPicPr>
        <p:blipFill rotWithShape="1">
          <a:blip r:embed="rId4">
            <a:alphaModFix/>
          </a:blip>
          <a:srcRect b="0" l="0" r="0" t="0"/>
          <a:stretch/>
        </p:blipFill>
        <p:spPr>
          <a:xfrm>
            <a:off x="0" y="2836548"/>
            <a:ext cx="7151876" cy="4021452"/>
          </a:xfrm>
          <a:prstGeom prst="rect">
            <a:avLst/>
          </a:prstGeom>
          <a:noFill/>
          <a:ln>
            <a:noFill/>
          </a:ln>
        </p:spPr>
      </p:pic>
      <p:sp>
        <p:nvSpPr>
          <p:cNvPr id="156" name="Google Shape;156;p10"/>
          <p:cNvSpPr txBox="1"/>
          <p:nvPr>
            <p:ph type="ctrTitle"/>
          </p:nvPr>
        </p:nvSpPr>
        <p:spPr>
          <a:xfrm>
            <a:off x="1524000" y="152401"/>
            <a:ext cx="9144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Cosmology and Teleology </a:t>
            </a:r>
            <a:endParaRPr>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61" name="Shape 161"/>
        <p:cNvGrpSpPr/>
        <p:nvPr/>
      </p:nvGrpSpPr>
      <p:grpSpPr>
        <a:xfrm>
          <a:off x="0" y="0"/>
          <a:ext cx="0" cy="0"/>
          <a:chOff x="0" y="0"/>
          <a:chExt cx="0" cy="0"/>
        </a:xfrm>
      </p:grpSpPr>
      <p:sp>
        <p:nvSpPr>
          <p:cNvPr id="162" name="Google Shape;162;p11"/>
          <p:cNvSpPr txBox="1"/>
          <p:nvPr>
            <p:ph type="ctrTitle"/>
          </p:nvPr>
        </p:nvSpPr>
        <p:spPr>
          <a:xfrm>
            <a:off x="0" y="0"/>
            <a:ext cx="12192000" cy="62947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Truth</a:t>
            </a:r>
            <a:endParaRPr>
              <a:solidFill>
                <a:schemeClr val="lt1"/>
              </a:solidFill>
              <a:latin typeface="Libre Baskerville"/>
              <a:ea typeface="Libre Baskerville"/>
              <a:cs typeface="Libre Baskerville"/>
              <a:sym typeface="Libre Baskerville"/>
            </a:endParaRPr>
          </a:p>
        </p:txBody>
      </p:sp>
      <p:pic>
        <p:nvPicPr>
          <p:cNvPr id="163" name="Google Shape;163;p11"/>
          <p:cNvPicPr preferRelativeResize="0"/>
          <p:nvPr/>
        </p:nvPicPr>
        <p:blipFill rotWithShape="1">
          <a:blip r:embed="rId3">
            <a:alphaModFix/>
          </a:blip>
          <a:srcRect b="0" l="0" r="0" t="0"/>
          <a:stretch/>
        </p:blipFill>
        <p:spPr>
          <a:xfrm>
            <a:off x="2618366" y="914400"/>
            <a:ext cx="6955268" cy="594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68" name="Shape 168"/>
        <p:cNvGrpSpPr/>
        <p:nvPr/>
      </p:nvGrpSpPr>
      <p:grpSpPr>
        <a:xfrm>
          <a:off x="0" y="0"/>
          <a:ext cx="0" cy="0"/>
          <a:chOff x="0" y="0"/>
          <a:chExt cx="0" cy="0"/>
        </a:xfrm>
      </p:grpSpPr>
      <p:sp>
        <p:nvSpPr>
          <p:cNvPr id="169" name="Google Shape;169;p12"/>
          <p:cNvSpPr txBox="1"/>
          <p:nvPr>
            <p:ph type="ctrTitle"/>
          </p:nvPr>
        </p:nvSpPr>
        <p:spPr>
          <a:xfrm>
            <a:off x="0" y="0"/>
            <a:ext cx="12192000" cy="62947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The Moral Argument for God</a:t>
            </a:r>
            <a:endParaRPr>
              <a:solidFill>
                <a:schemeClr val="lt1"/>
              </a:solidFill>
              <a:latin typeface="Libre Baskerville"/>
              <a:ea typeface="Libre Baskerville"/>
              <a:cs typeface="Libre Baskerville"/>
              <a:sym typeface="Libre Baskerville"/>
            </a:endParaRPr>
          </a:p>
        </p:txBody>
      </p:sp>
      <p:pic>
        <p:nvPicPr>
          <p:cNvPr id="170" name="Google Shape;170;p12"/>
          <p:cNvPicPr preferRelativeResize="0"/>
          <p:nvPr/>
        </p:nvPicPr>
        <p:blipFill rotWithShape="1">
          <a:blip r:embed="rId3">
            <a:alphaModFix/>
          </a:blip>
          <a:srcRect b="0" l="0" r="0" t="0"/>
          <a:stretch/>
        </p:blipFill>
        <p:spPr>
          <a:xfrm>
            <a:off x="165735" y="843566"/>
            <a:ext cx="11860530" cy="6035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75" name="Shape 175"/>
        <p:cNvGrpSpPr/>
        <p:nvPr/>
      </p:nvGrpSpPr>
      <p:grpSpPr>
        <a:xfrm>
          <a:off x="0" y="0"/>
          <a:ext cx="0" cy="0"/>
          <a:chOff x="0" y="0"/>
          <a:chExt cx="0" cy="0"/>
        </a:xfrm>
      </p:grpSpPr>
      <p:sp>
        <p:nvSpPr>
          <p:cNvPr id="176" name="Google Shape;176;p13"/>
          <p:cNvSpPr txBox="1"/>
          <p:nvPr>
            <p:ph type="ctrTitle"/>
          </p:nvPr>
        </p:nvSpPr>
        <p:spPr>
          <a:xfrm>
            <a:off x="0" y="209006"/>
            <a:ext cx="12192000" cy="62947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The Soul</a:t>
            </a:r>
            <a:endParaRPr>
              <a:solidFill>
                <a:schemeClr val="lt1"/>
              </a:solidFill>
              <a:latin typeface="Libre Baskerville"/>
              <a:ea typeface="Libre Baskerville"/>
              <a:cs typeface="Libre Baskerville"/>
              <a:sym typeface="Libre Baskerville"/>
            </a:endParaRPr>
          </a:p>
        </p:txBody>
      </p:sp>
      <p:pic>
        <p:nvPicPr>
          <p:cNvPr id="177" name="Google Shape;177;p13"/>
          <p:cNvPicPr preferRelativeResize="0"/>
          <p:nvPr/>
        </p:nvPicPr>
        <p:blipFill rotWithShape="1">
          <a:blip r:embed="rId3">
            <a:alphaModFix/>
          </a:blip>
          <a:srcRect b="0" l="0" r="0" t="0"/>
          <a:stretch/>
        </p:blipFill>
        <p:spPr>
          <a:xfrm>
            <a:off x="1619250" y="1524000"/>
            <a:ext cx="8953500"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82" name="Shape 182"/>
        <p:cNvGrpSpPr/>
        <p:nvPr/>
      </p:nvGrpSpPr>
      <p:grpSpPr>
        <a:xfrm>
          <a:off x="0" y="0"/>
          <a:ext cx="0" cy="0"/>
          <a:chOff x="0" y="0"/>
          <a:chExt cx="0" cy="0"/>
        </a:xfrm>
      </p:grpSpPr>
      <p:sp>
        <p:nvSpPr>
          <p:cNvPr id="183" name="Google Shape;183;p14"/>
          <p:cNvSpPr txBox="1"/>
          <p:nvPr>
            <p:ph type="ctrTitle"/>
          </p:nvPr>
        </p:nvSpPr>
        <p:spPr>
          <a:xfrm>
            <a:off x="1524000" y="152401"/>
            <a:ext cx="9144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The Problem of Evil </a:t>
            </a:r>
            <a:endParaRPr>
              <a:solidFill>
                <a:schemeClr val="lt1"/>
              </a:solidFill>
              <a:latin typeface="Libre Baskerville"/>
              <a:ea typeface="Libre Baskerville"/>
              <a:cs typeface="Libre Baskerville"/>
              <a:sym typeface="Libre Baskerville"/>
            </a:endParaRPr>
          </a:p>
        </p:txBody>
      </p:sp>
      <p:pic>
        <p:nvPicPr>
          <p:cNvPr id="184" name="Google Shape;184;p14"/>
          <p:cNvPicPr preferRelativeResize="0"/>
          <p:nvPr/>
        </p:nvPicPr>
        <p:blipFill rotWithShape="1">
          <a:blip r:embed="rId3">
            <a:alphaModFix/>
          </a:blip>
          <a:srcRect b="0" l="0" r="0" t="0"/>
          <a:stretch/>
        </p:blipFill>
        <p:spPr>
          <a:xfrm>
            <a:off x="1524000" y="1131462"/>
            <a:ext cx="9244080" cy="52120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89" name="Shape 189"/>
        <p:cNvGrpSpPr/>
        <p:nvPr/>
      </p:nvGrpSpPr>
      <p:grpSpPr>
        <a:xfrm>
          <a:off x="0" y="0"/>
          <a:ext cx="0" cy="0"/>
          <a:chOff x="0" y="0"/>
          <a:chExt cx="0" cy="0"/>
        </a:xfrm>
      </p:grpSpPr>
      <p:sp>
        <p:nvSpPr>
          <p:cNvPr id="190" name="Google Shape;190;p15"/>
          <p:cNvSpPr txBox="1"/>
          <p:nvPr>
            <p:ph type="ctrTitle"/>
          </p:nvPr>
        </p:nvSpPr>
        <p:spPr>
          <a:xfrm>
            <a:off x="0" y="152401"/>
            <a:ext cx="121920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960"/>
              <a:buFont typeface="Libre Baskerville"/>
              <a:buNone/>
            </a:pPr>
            <a:r>
              <a:rPr lang="en-US" sz="3259">
                <a:solidFill>
                  <a:schemeClr val="lt1"/>
                </a:solidFill>
                <a:latin typeface="Libre Baskerville"/>
                <a:ea typeface="Libre Baskerville"/>
                <a:cs typeface="Libre Baskerville"/>
                <a:sym typeface="Libre Baskerville"/>
              </a:rPr>
              <a:t>You have to do something with this Jesus fellow.</a:t>
            </a:r>
            <a:endParaRPr sz="3259">
              <a:solidFill>
                <a:schemeClr val="lt1"/>
              </a:solidFill>
              <a:latin typeface="Libre Baskerville"/>
              <a:ea typeface="Libre Baskerville"/>
              <a:cs typeface="Libre Baskerville"/>
              <a:sym typeface="Libre Baskerville"/>
            </a:endParaRPr>
          </a:p>
        </p:txBody>
      </p:sp>
      <p:pic>
        <p:nvPicPr>
          <p:cNvPr id="191" name="Google Shape;191;p15"/>
          <p:cNvPicPr preferRelativeResize="0"/>
          <p:nvPr/>
        </p:nvPicPr>
        <p:blipFill rotWithShape="1">
          <a:blip r:embed="rId3">
            <a:alphaModFix/>
          </a:blip>
          <a:srcRect b="0" l="0" r="0" t="0"/>
          <a:stretch/>
        </p:blipFill>
        <p:spPr>
          <a:xfrm>
            <a:off x="1808000" y="762001"/>
            <a:ext cx="8576000" cy="6126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95" name="Shape 95"/>
        <p:cNvGrpSpPr/>
        <p:nvPr/>
      </p:nvGrpSpPr>
      <p:grpSpPr>
        <a:xfrm>
          <a:off x="0" y="0"/>
          <a:ext cx="0" cy="0"/>
          <a:chOff x="0" y="0"/>
          <a:chExt cx="0" cy="0"/>
        </a:xfrm>
      </p:grpSpPr>
      <p:sp>
        <p:nvSpPr>
          <p:cNvPr id="96" name="Google Shape;96;p2"/>
          <p:cNvSpPr txBox="1"/>
          <p:nvPr>
            <p:ph type="ctrTitle"/>
          </p:nvPr>
        </p:nvSpPr>
        <p:spPr>
          <a:xfrm>
            <a:off x="1524000" y="152401"/>
            <a:ext cx="91440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960"/>
              <a:buFont typeface="Libre Baskerville"/>
              <a:buNone/>
            </a:pPr>
            <a:r>
              <a:rPr lang="en-US" sz="3060">
                <a:solidFill>
                  <a:schemeClr val="lt1"/>
                </a:solidFill>
                <a:latin typeface="Libre Baskerville"/>
                <a:ea typeface="Libre Baskerville"/>
                <a:cs typeface="Libre Baskerville"/>
                <a:sym typeface="Libre Baskerville"/>
              </a:rPr>
              <a:t>Christians are to pitied more than all if…</a:t>
            </a:r>
            <a:endParaRPr sz="3060">
              <a:solidFill>
                <a:schemeClr val="lt1"/>
              </a:solidFill>
              <a:latin typeface="Libre Baskerville"/>
              <a:ea typeface="Libre Baskerville"/>
              <a:cs typeface="Libre Baskerville"/>
              <a:sym typeface="Libre Baskerville"/>
            </a:endParaRPr>
          </a:p>
        </p:txBody>
      </p:sp>
      <p:pic>
        <p:nvPicPr>
          <p:cNvPr id="97" name="Google Shape;97;p2"/>
          <p:cNvPicPr preferRelativeResize="0"/>
          <p:nvPr/>
        </p:nvPicPr>
        <p:blipFill rotWithShape="1">
          <a:blip r:embed="rId3">
            <a:alphaModFix/>
          </a:blip>
          <a:srcRect b="0" l="0" r="0" t="0"/>
          <a:stretch/>
        </p:blipFill>
        <p:spPr>
          <a:xfrm>
            <a:off x="0" y="762001"/>
            <a:ext cx="6985000" cy="3797300"/>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4546247" y="2373756"/>
            <a:ext cx="7937768" cy="46634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03" name="Shape 103"/>
        <p:cNvGrpSpPr/>
        <p:nvPr/>
      </p:nvGrpSpPr>
      <p:grpSpPr>
        <a:xfrm>
          <a:off x="0" y="0"/>
          <a:ext cx="0" cy="0"/>
          <a:chOff x="0" y="0"/>
          <a:chExt cx="0" cy="0"/>
        </a:xfrm>
      </p:grpSpPr>
      <p:sp>
        <p:nvSpPr>
          <p:cNvPr id="104" name="Google Shape;104;p3"/>
          <p:cNvSpPr txBox="1"/>
          <p:nvPr>
            <p:ph type="ctrTitle"/>
          </p:nvPr>
        </p:nvSpPr>
        <p:spPr>
          <a:xfrm>
            <a:off x="0" y="152401"/>
            <a:ext cx="12192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Biblical Mandate and Examples</a:t>
            </a:r>
            <a:endParaRPr>
              <a:solidFill>
                <a:schemeClr val="lt1"/>
              </a:solidFill>
              <a:latin typeface="Libre Baskerville"/>
              <a:ea typeface="Libre Baskerville"/>
              <a:cs typeface="Libre Baskerville"/>
              <a:sym typeface="Libre Baskerville"/>
            </a:endParaRPr>
          </a:p>
        </p:txBody>
      </p:sp>
      <p:sp>
        <p:nvSpPr>
          <p:cNvPr id="105" name="Google Shape;105;p3"/>
          <p:cNvSpPr txBox="1"/>
          <p:nvPr/>
        </p:nvSpPr>
        <p:spPr>
          <a:xfrm>
            <a:off x="0" y="1614388"/>
            <a:ext cx="1219200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Constantia"/>
              <a:buNone/>
            </a:pPr>
            <a:r>
              <a:rPr b="0" i="0" lang="en-US" sz="3200" u="none" cap="none" strike="noStrike">
                <a:solidFill>
                  <a:srgbClr val="FFFFFF"/>
                </a:solidFill>
                <a:latin typeface="Constantia"/>
                <a:ea typeface="Constantia"/>
                <a:cs typeface="Constantia"/>
                <a:sym typeface="Constantia"/>
              </a:rPr>
              <a:t>The wrath of God is being revealed from heaven against all the godlessness and wickedness of men who suppress the truth by their wickedness, since what may be known about God is plain to them, because God has made it plain to them. For since the creation of the world God's invisible qualities--his eternal power and divine nature--have been clearly seen, being understood from what has been made, so that men are without excuse (</a:t>
            </a:r>
            <a:r>
              <a:rPr b="0" i="1" lang="en-US" sz="3200" u="none" cap="none" strike="noStrike">
                <a:solidFill>
                  <a:srgbClr val="FFFFFF"/>
                </a:solidFill>
                <a:latin typeface="Constantia"/>
                <a:ea typeface="Constantia"/>
                <a:cs typeface="Constantia"/>
                <a:sym typeface="Constantia"/>
              </a:rPr>
              <a:t>anapologaetous</a:t>
            </a:r>
            <a:r>
              <a:rPr b="0" i="0" lang="en-US" sz="3200" u="none" cap="none" strike="noStrike">
                <a:solidFill>
                  <a:srgbClr val="FFFFFF"/>
                </a:solidFill>
                <a:latin typeface="Constantia"/>
                <a:ea typeface="Constantia"/>
                <a:cs typeface="Constantia"/>
                <a:sym typeface="Constantia"/>
              </a:rPr>
              <a:t>) (Romans 1:18-20). </a:t>
            </a:r>
            <a:endParaRPr b="0" i="0" sz="3200" u="none" cap="none" strike="noStrike">
              <a:solidFill>
                <a:srgbClr val="FFFFFF"/>
              </a:solidFill>
              <a:latin typeface="Constantia"/>
              <a:ea typeface="Constantia"/>
              <a:cs typeface="Constantia"/>
              <a:sym typeface="Constant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10" name="Shape 110"/>
        <p:cNvGrpSpPr/>
        <p:nvPr/>
      </p:nvGrpSpPr>
      <p:grpSpPr>
        <a:xfrm>
          <a:off x="0" y="0"/>
          <a:ext cx="0" cy="0"/>
          <a:chOff x="0" y="0"/>
          <a:chExt cx="0" cy="0"/>
        </a:xfrm>
      </p:grpSpPr>
      <p:sp>
        <p:nvSpPr>
          <p:cNvPr id="111" name="Google Shape;111;p4"/>
          <p:cNvSpPr txBox="1"/>
          <p:nvPr>
            <p:ph type="ctrTitle"/>
          </p:nvPr>
        </p:nvSpPr>
        <p:spPr>
          <a:xfrm>
            <a:off x="1524000" y="152401"/>
            <a:ext cx="9144000" cy="127715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Libre Baskerville"/>
              <a:buNone/>
            </a:pPr>
            <a:r>
              <a:rPr lang="en-US">
                <a:solidFill>
                  <a:schemeClr val="lt1"/>
                </a:solidFill>
                <a:latin typeface="Libre Baskerville"/>
                <a:ea typeface="Libre Baskerville"/>
                <a:cs typeface="Libre Baskerville"/>
                <a:sym typeface="Libre Baskerville"/>
              </a:rPr>
              <a:t>Called to Defend</a:t>
            </a:r>
            <a:endParaRPr>
              <a:solidFill>
                <a:schemeClr val="lt1"/>
              </a:solidFill>
              <a:latin typeface="Libre Baskerville"/>
              <a:ea typeface="Libre Baskerville"/>
              <a:cs typeface="Libre Baskerville"/>
              <a:sym typeface="Libre Baskerville"/>
            </a:endParaRPr>
          </a:p>
        </p:txBody>
      </p:sp>
      <p:pic>
        <p:nvPicPr>
          <p:cNvPr id="112" name="Google Shape;112;p4"/>
          <p:cNvPicPr preferRelativeResize="0"/>
          <p:nvPr/>
        </p:nvPicPr>
        <p:blipFill rotWithShape="1">
          <a:blip r:embed="rId3">
            <a:alphaModFix/>
          </a:blip>
          <a:srcRect b="0" l="0" r="0" t="0"/>
          <a:stretch/>
        </p:blipFill>
        <p:spPr>
          <a:xfrm>
            <a:off x="-5" y="1525139"/>
            <a:ext cx="12221860" cy="4846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17" name="Shape 117"/>
        <p:cNvGrpSpPr/>
        <p:nvPr/>
      </p:nvGrpSpPr>
      <p:grpSpPr>
        <a:xfrm>
          <a:off x="0" y="0"/>
          <a:ext cx="0" cy="0"/>
          <a:chOff x="0" y="0"/>
          <a:chExt cx="0" cy="0"/>
        </a:xfrm>
      </p:grpSpPr>
      <p:sp>
        <p:nvSpPr>
          <p:cNvPr id="118" name="Google Shape;118;p5"/>
          <p:cNvSpPr txBox="1"/>
          <p:nvPr>
            <p:ph type="ctrTitle"/>
          </p:nvPr>
        </p:nvSpPr>
        <p:spPr>
          <a:xfrm>
            <a:off x="5798207" y="847860"/>
            <a:ext cx="6483946" cy="327337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Libre Baskerville"/>
              <a:buNone/>
            </a:pPr>
            <a:r>
              <a:rPr lang="en-US">
                <a:solidFill>
                  <a:schemeClr val="lt1"/>
                </a:solidFill>
                <a:latin typeface="Libre Baskerville"/>
                <a:ea typeface="Libre Baskerville"/>
                <a:cs typeface="Libre Baskerville"/>
                <a:sym typeface="Libre Baskerville"/>
              </a:rPr>
              <a:t>Not Cleverly Invented Stories</a:t>
            </a:r>
            <a:endParaRPr>
              <a:solidFill>
                <a:schemeClr val="lt1"/>
              </a:solidFill>
              <a:latin typeface="Libre Baskerville"/>
              <a:ea typeface="Libre Baskerville"/>
              <a:cs typeface="Libre Baskerville"/>
              <a:sym typeface="Libre Baskerville"/>
            </a:endParaRPr>
          </a:p>
        </p:txBody>
      </p:sp>
      <p:pic>
        <p:nvPicPr>
          <p:cNvPr id="119" name="Google Shape;119;p5"/>
          <p:cNvPicPr preferRelativeResize="0"/>
          <p:nvPr/>
        </p:nvPicPr>
        <p:blipFill rotWithShape="1">
          <a:blip r:embed="rId3">
            <a:alphaModFix/>
          </a:blip>
          <a:srcRect b="0" l="0" r="0" t="0"/>
          <a:stretch/>
        </p:blipFill>
        <p:spPr>
          <a:xfrm>
            <a:off x="0" y="-1"/>
            <a:ext cx="5708055" cy="69494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24" name="Shape 124"/>
        <p:cNvGrpSpPr/>
        <p:nvPr/>
      </p:nvGrpSpPr>
      <p:grpSpPr>
        <a:xfrm>
          <a:off x="0" y="0"/>
          <a:ext cx="0" cy="0"/>
          <a:chOff x="0" y="0"/>
          <a:chExt cx="0" cy="0"/>
        </a:xfrm>
      </p:grpSpPr>
      <p:sp>
        <p:nvSpPr>
          <p:cNvPr id="125" name="Google Shape;125;p6"/>
          <p:cNvSpPr txBox="1"/>
          <p:nvPr>
            <p:ph type="ctrTitle"/>
          </p:nvPr>
        </p:nvSpPr>
        <p:spPr>
          <a:xfrm>
            <a:off x="1524000" y="152401"/>
            <a:ext cx="9144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A Ministry of Caring </a:t>
            </a:r>
            <a:endParaRPr>
              <a:solidFill>
                <a:schemeClr val="lt1"/>
              </a:solidFill>
              <a:latin typeface="Libre Baskerville"/>
              <a:ea typeface="Libre Baskerville"/>
              <a:cs typeface="Libre Baskerville"/>
              <a:sym typeface="Libre Baskerville"/>
            </a:endParaRPr>
          </a:p>
        </p:txBody>
      </p:sp>
      <p:pic>
        <p:nvPicPr>
          <p:cNvPr id="126" name="Google Shape;126;p6"/>
          <p:cNvPicPr preferRelativeResize="0"/>
          <p:nvPr/>
        </p:nvPicPr>
        <p:blipFill rotWithShape="1">
          <a:blip r:embed="rId3">
            <a:alphaModFix/>
          </a:blip>
          <a:srcRect b="0" l="0" r="0" t="0"/>
          <a:stretch/>
        </p:blipFill>
        <p:spPr>
          <a:xfrm>
            <a:off x="1968762" y="862885"/>
            <a:ext cx="8254476" cy="5760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31" name="Shape 131"/>
        <p:cNvGrpSpPr/>
        <p:nvPr/>
      </p:nvGrpSpPr>
      <p:grpSpPr>
        <a:xfrm>
          <a:off x="0" y="0"/>
          <a:ext cx="0" cy="0"/>
          <a:chOff x="0" y="0"/>
          <a:chExt cx="0" cy="0"/>
        </a:xfrm>
      </p:grpSpPr>
      <p:sp>
        <p:nvSpPr>
          <p:cNvPr id="132" name="Google Shape;132;p7"/>
          <p:cNvSpPr txBox="1"/>
          <p:nvPr>
            <p:ph type="ctrTitle"/>
          </p:nvPr>
        </p:nvSpPr>
        <p:spPr>
          <a:xfrm>
            <a:off x="0" y="152401"/>
            <a:ext cx="12192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f?</a:t>
            </a:r>
            <a:endParaRPr>
              <a:solidFill>
                <a:schemeClr val="lt1"/>
              </a:solidFill>
              <a:latin typeface="Libre Baskerville"/>
              <a:ea typeface="Libre Baskerville"/>
              <a:cs typeface="Libre Baskerville"/>
              <a:sym typeface="Libre Baskerville"/>
            </a:endParaRPr>
          </a:p>
        </p:txBody>
      </p:sp>
      <p:pic>
        <p:nvPicPr>
          <p:cNvPr id="133" name="Google Shape;133;p7"/>
          <p:cNvPicPr preferRelativeResize="0"/>
          <p:nvPr/>
        </p:nvPicPr>
        <p:blipFill rotWithShape="1">
          <a:blip r:embed="rId3">
            <a:alphaModFix/>
          </a:blip>
          <a:srcRect b="0" l="0" r="0" t="0"/>
          <a:stretch/>
        </p:blipFill>
        <p:spPr>
          <a:xfrm>
            <a:off x="952500" y="0"/>
            <a:ext cx="10287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38" name="Shape 138"/>
        <p:cNvGrpSpPr/>
        <p:nvPr/>
      </p:nvGrpSpPr>
      <p:grpSpPr>
        <a:xfrm>
          <a:off x="0" y="0"/>
          <a:ext cx="0" cy="0"/>
          <a:chOff x="0" y="0"/>
          <a:chExt cx="0" cy="0"/>
        </a:xfrm>
      </p:grpSpPr>
      <p:sp>
        <p:nvSpPr>
          <p:cNvPr id="139" name="Google Shape;139;p8"/>
          <p:cNvSpPr txBox="1"/>
          <p:nvPr>
            <p:ph type="ctrTitle"/>
          </p:nvPr>
        </p:nvSpPr>
        <p:spPr>
          <a:xfrm>
            <a:off x="0" y="152401"/>
            <a:ext cx="12192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Tactics and Advice</a:t>
            </a:r>
            <a:endParaRPr>
              <a:solidFill>
                <a:schemeClr val="lt1"/>
              </a:solidFill>
              <a:latin typeface="Libre Baskerville"/>
              <a:ea typeface="Libre Baskerville"/>
              <a:cs typeface="Libre Baskerville"/>
              <a:sym typeface="Libre Baskerville"/>
            </a:endParaRPr>
          </a:p>
        </p:txBody>
      </p:sp>
      <p:pic>
        <p:nvPicPr>
          <p:cNvPr id="140" name="Google Shape;140;p8"/>
          <p:cNvPicPr preferRelativeResize="0"/>
          <p:nvPr/>
        </p:nvPicPr>
        <p:blipFill rotWithShape="1">
          <a:blip r:embed="rId3">
            <a:alphaModFix/>
          </a:blip>
          <a:srcRect b="0" l="0" r="0" t="0"/>
          <a:stretch/>
        </p:blipFill>
        <p:spPr>
          <a:xfrm>
            <a:off x="1476375" y="1404937"/>
            <a:ext cx="9239250" cy="404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1009"/>
        </a:solidFill>
      </p:bgPr>
    </p:bg>
    <p:spTree>
      <p:nvGrpSpPr>
        <p:cNvPr id="145" name="Shape 145"/>
        <p:cNvGrpSpPr/>
        <p:nvPr/>
      </p:nvGrpSpPr>
      <p:grpSpPr>
        <a:xfrm>
          <a:off x="0" y="0"/>
          <a:ext cx="0" cy="0"/>
          <a:chOff x="0" y="0"/>
          <a:chExt cx="0" cy="0"/>
        </a:xfrm>
      </p:grpSpPr>
      <p:sp>
        <p:nvSpPr>
          <p:cNvPr id="146" name="Google Shape;146;p9"/>
          <p:cNvSpPr txBox="1"/>
          <p:nvPr>
            <p:ph type="ctrTitle"/>
          </p:nvPr>
        </p:nvSpPr>
        <p:spPr>
          <a:xfrm>
            <a:off x="0" y="152401"/>
            <a:ext cx="12192000" cy="60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Libre Baskerville"/>
              <a:buNone/>
            </a:pPr>
            <a:r>
              <a:rPr lang="en-US">
                <a:solidFill>
                  <a:schemeClr val="lt1"/>
                </a:solidFill>
                <a:latin typeface="Libre Baskerville"/>
                <a:ea typeface="Libre Baskerville"/>
                <a:cs typeface="Libre Baskerville"/>
                <a:sym typeface="Libre Baskerville"/>
              </a:rPr>
              <a:t>Judging the New Testament Texts &amp; Prophecy</a:t>
            </a:r>
            <a:endParaRPr>
              <a:solidFill>
                <a:schemeClr val="lt1"/>
              </a:solidFill>
              <a:latin typeface="Libre Baskerville"/>
              <a:ea typeface="Libre Baskerville"/>
              <a:cs typeface="Libre Baskerville"/>
              <a:sym typeface="Libre Baskerville"/>
            </a:endParaRPr>
          </a:p>
        </p:txBody>
      </p:sp>
      <p:pic>
        <p:nvPicPr>
          <p:cNvPr id="147" name="Google Shape;147;p9"/>
          <p:cNvPicPr preferRelativeResize="0"/>
          <p:nvPr/>
        </p:nvPicPr>
        <p:blipFill rotWithShape="1">
          <a:blip r:embed="rId3">
            <a:alphaModFix/>
          </a:blip>
          <a:srcRect b="0" l="0" r="0" t="0"/>
          <a:stretch/>
        </p:blipFill>
        <p:spPr>
          <a:xfrm>
            <a:off x="523999" y="762001"/>
            <a:ext cx="11668001" cy="6126480"/>
          </a:xfrm>
          <a:prstGeom prst="rect">
            <a:avLst/>
          </a:prstGeom>
          <a:noFill/>
          <a:ln>
            <a:noFill/>
          </a:ln>
        </p:spPr>
      </p:pic>
      <p:pic>
        <p:nvPicPr>
          <p:cNvPr id="148" name="Google Shape;148;p9"/>
          <p:cNvPicPr preferRelativeResize="0"/>
          <p:nvPr/>
        </p:nvPicPr>
        <p:blipFill rotWithShape="1">
          <a:blip r:embed="rId4">
            <a:alphaModFix/>
          </a:blip>
          <a:srcRect b="0" l="0" r="0" t="0"/>
          <a:stretch/>
        </p:blipFill>
        <p:spPr>
          <a:xfrm>
            <a:off x="-537557" y="3193960"/>
            <a:ext cx="6964395" cy="56692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2018-01-22T20:03:07Z</dcterms:created>
  <dc:creator>Michael Berg</dc:creator>
</cp:coreProperties>
</file>