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8" r:id="rId2"/>
    <p:sldId id="323" r:id="rId3"/>
    <p:sldId id="331" r:id="rId4"/>
    <p:sldId id="332" r:id="rId5"/>
    <p:sldId id="322" r:id="rId6"/>
    <p:sldId id="333" r:id="rId7"/>
    <p:sldId id="334" r:id="rId8"/>
    <p:sldId id="320" r:id="rId9"/>
    <p:sldId id="335" r:id="rId10"/>
    <p:sldId id="325" r:id="rId11"/>
    <p:sldId id="321" r:id="rId12"/>
    <p:sldId id="336" r:id="rId13"/>
    <p:sldId id="337" r:id="rId14"/>
    <p:sldId id="338" r:id="rId15"/>
    <p:sldId id="326" r:id="rId16"/>
    <p:sldId id="327" r:id="rId17"/>
    <p:sldId id="328" r:id="rId18"/>
    <p:sldId id="329" r:id="rId19"/>
    <p:sldId id="33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B48E"/>
    <a:srgbClr val="091633"/>
    <a:srgbClr val="0E64A7"/>
    <a:srgbClr val="050B2B"/>
    <a:srgbClr val="040C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75627" autoAdjust="0"/>
  </p:normalViewPr>
  <p:slideViewPr>
    <p:cSldViewPr snapToGrid="0">
      <p:cViewPr varScale="1">
        <p:scale>
          <a:sx n="87" d="100"/>
          <a:sy n="87" d="100"/>
        </p:scale>
        <p:origin x="-22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4A1E-FE98-42A3-959D-0CA1E4409099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60C3-0C2A-4BB6-BBF2-9402AA7BE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80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</a:t>
            </a:r>
            <a:r>
              <a:rPr lang="en-US" baseline="0" dirty="0" smtClean="0"/>
              <a:t> the presentation handout has questions to instigate the learner on the topic of each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89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Jesus’ standard of measurement was deep transformation. His impact was of personal transformation within the souls of those He touched.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significance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words “be with?”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10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Segoe Print" pitchFamily="2" charset="0"/>
              </a:rPr>
              <a:t>Older/Wiser-</a:t>
            </a:r>
            <a:r>
              <a:rPr lang="en-US" dirty="0" smtClean="0">
                <a:effectLst/>
                <a:latin typeface="Segoe Print" pitchFamily="2" charset="0"/>
              </a:rPr>
              <a:t>An adult Christ-follower whom you respect, spend regular time with, and who models how a Christ-follower lives.</a:t>
            </a:r>
          </a:p>
          <a:p>
            <a:r>
              <a:rPr lang="en-US" b="1" dirty="0" smtClean="0">
                <a:effectLst/>
                <a:latin typeface="Segoe Print" pitchFamily="2" charset="0"/>
              </a:rPr>
              <a:t>Peer-</a:t>
            </a:r>
            <a:r>
              <a:rPr lang="en-US" dirty="0" smtClean="0">
                <a:effectLst/>
                <a:latin typeface="Segoe Print" pitchFamily="2" charset="0"/>
              </a:rPr>
              <a:t>A Christ-follower who is similar in age and in the same season of life as you and who provides support &amp; encouragement.</a:t>
            </a:r>
          </a:p>
          <a:p>
            <a:r>
              <a:rPr lang="en-US" b="1" dirty="0" smtClean="0">
                <a:effectLst/>
                <a:latin typeface="Segoe Print" pitchFamily="2" charset="0"/>
              </a:rPr>
              <a:t>Younger-</a:t>
            </a:r>
            <a:r>
              <a:rPr lang="en-US" dirty="0" smtClean="0">
                <a:effectLst/>
                <a:latin typeface="Segoe Print" pitchFamily="2" charset="0"/>
              </a:rPr>
              <a:t>A Christ-follower who is new to the faith and whom you can encourage and model how to live as a Christian.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Lead222.com</a:t>
            </a:r>
            <a:endParaRPr lang="en-US" b="0" dirty="0" smtClean="0">
              <a:effectLst/>
              <a:latin typeface="+mn-lt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(Being intentional) If we asked a person in your constellation today if (s)he was your mentor would (s)he say yes?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not, how can you be intentional with your “Be With” mentors?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287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839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common examples: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enough time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not prepared for this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church staff will never go for this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would make a lousy mentor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__________________________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68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know someone who has the following characteristics</a:t>
            </a:r>
            <a:r>
              <a:rPr lang="en-US" baseline="0" dirty="0" smtClean="0"/>
              <a:t>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-Willing to set aside time in your life to “be-with” someone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-Being a part of the process energizes you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-Being transparent with your own brokenness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Say what needs to be said to help a person grow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heart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-Willing to learn and continue growing as a child of God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exemplify these things?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98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Write one adult that had a positive impact in your life.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128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(Think and Share) How did God work through this person to make a difference in your life?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44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98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the word intentional mean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1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part(s) of your life are you intentional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46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99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benefits of modeling a Christian lifestyle to youth?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If possible, look at your past for the benefits.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*Christianity modeled in your childhood: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*Christianity modeled at school: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*Christianity modeled in your extended family: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*Christianity modeled at your home church: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60C3-0C2A-4BB6-BBF2-9402AA7BE1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6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3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3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71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8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3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86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898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748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1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1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40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ADA7-68D0-4588-9641-8FBEC20B2A2A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BA32-19D9-4D36-ABE9-12F6E7F6B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75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2129"/>
          </a:xfrm>
        </p:spPr>
      </p:pic>
      <p:sp>
        <p:nvSpPr>
          <p:cNvPr id="14" name="TextBox 13"/>
          <p:cNvSpPr txBox="1"/>
          <p:nvPr/>
        </p:nvSpPr>
        <p:spPr>
          <a:xfrm>
            <a:off x="1800225" y="672352"/>
            <a:ext cx="7343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Importance </a:t>
            </a:r>
          </a:p>
          <a:p>
            <a:pPr algn="ctr"/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of Christian </a:t>
            </a:r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Mentoring</a:t>
            </a:r>
          </a:p>
          <a:p>
            <a:pPr algn="ctr"/>
            <a:endParaRPr lang="en-US" sz="45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457325" y="4557719"/>
            <a:ext cx="8729663" cy="3386137"/>
          </a:xfrm>
          <a:prstGeom prst="cloudCallout">
            <a:avLst/>
          </a:prstGeom>
          <a:solidFill>
            <a:srgbClr val="D9B48E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8881" y="5386385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Mentoring Youth to Find</a:t>
            </a:r>
          </a:p>
          <a:p>
            <a:r>
              <a:rPr lang="en-US" sz="45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Their Identity in Christ</a:t>
            </a:r>
            <a:endParaRPr lang="en-US" sz="45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shiphousemedia.s3.amazonaws.com/images/main/s/mo/mow/mo/openbiblegru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6" y="0"/>
            <a:ext cx="92515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00397"/>
            <a:ext cx="8986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S PGothic" panose="020B0600070205080204" pitchFamily="34" charset="-128"/>
                <a:cs typeface="Arial" charset="0"/>
                <a:sym typeface="Gill Sans" charset="0"/>
              </a:rPr>
              <a:t>“He appointed twelve that they might </a:t>
            </a:r>
            <a:r>
              <a:rPr lang="en-US" sz="42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S PGothic" panose="020B0600070205080204" pitchFamily="34" charset="-128"/>
                <a:cs typeface="Arial" charset="0"/>
                <a:sym typeface="Gill Sans" charset="0"/>
              </a:rPr>
              <a:t>be with </a:t>
            </a:r>
            <a:r>
              <a:rPr lang="en-US" sz="42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S PGothic" panose="020B0600070205080204" pitchFamily="34" charset="-128"/>
                <a:cs typeface="Arial" charset="0"/>
                <a:sym typeface="Gill Sans" charset="0"/>
              </a:rPr>
              <a:t>H</a:t>
            </a:r>
            <a:r>
              <a:rPr lang="en-US" sz="42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S PGothic" panose="020B0600070205080204" pitchFamily="34" charset="-128"/>
                <a:cs typeface="Arial" charset="0"/>
                <a:sym typeface="Gill Sans" charset="0"/>
              </a:rPr>
              <a:t>im and send them out to preach.”</a:t>
            </a:r>
          </a:p>
          <a:p>
            <a:pPr algn="ctr"/>
            <a:r>
              <a:rPr lang="en-US" sz="42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S PGothic" panose="020B0600070205080204" pitchFamily="34" charset="-128"/>
                <a:cs typeface="Arial" charset="0"/>
                <a:sym typeface="Gill Sans" charset="0"/>
              </a:rPr>
              <a:t>                 </a:t>
            </a:r>
            <a:r>
              <a:rPr lang="en-US" sz="33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MS PGothic" panose="020B0600070205080204" pitchFamily="34" charset="-128"/>
                <a:cs typeface="Arial" charset="0"/>
                <a:sym typeface="Gill Sans" charset="0"/>
              </a:rPr>
              <a:t>-Mark 3:14</a:t>
            </a:r>
          </a:p>
        </p:txBody>
      </p:sp>
    </p:spTree>
    <p:extLst>
      <p:ext uri="{BB962C8B-B14F-4D97-AF65-F5344CB8AC3E}">
        <p14:creationId xmlns="" xmlns:p14="http://schemas.microsoft.com/office/powerpoint/2010/main" val="33663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2519266" y="161366"/>
            <a:ext cx="6624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“Be With” Constellation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91" y="2272145"/>
            <a:ext cx="7647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266" y="1703146"/>
            <a:ext cx="6624734" cy="52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85749" y="6302058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LEAD222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1709530" y="193963"/>
            <a:ext cx="72266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“Be With” Constellation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2056686"/>
            <a:ext cx="77266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BEING INTENTIONAL:    If we asked a person in your constellation today if (s)he was your mentor, would (s)he say “Yes”? </a:t>
            </a:r>
          </a:p>
          <a:p>
            <a:pPr algn="ctr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148" y="3673669"/>
            <a:ext cx="6069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9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1709530" y="193963"/>
            <a:ext cx="72266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“Be With” Constellation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2056686"/>
            <a:ext cx="7726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BEING INTENTIONAL:    If not, how can you be intentional with your   “Be With” mentors?</a:t>
            </a:r>
          </a:p>
          <a:p>
            <a:pPr algn="ctr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1709530" y="193963"/>
            <a:ext cx="72266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Mentoring Obstacles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0497" y="2476505"/>
            <a:ext cx="6700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What are some obstacles that    may stop people from mentoring?</a:t>
            </a:r>
          </a:p>
        </p:txBody>
      </p:sp>
    </p:spTree>
    <p:extLst>
      <p:ext uri="{BB962C8B-B14F-4D97-AF65-F5344CB8AC3E}">
        <p14:creationId xmlns="" xmlns:p14="http://schemas.microsoft.com/office/powerpoint/2010/main" val="16143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1895302" y="2238894"/>
            <a:ext cx="7647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8914" y="1480973"/>
            <a:ext cx="67000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1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	R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eliable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lvl="1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	E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xcited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1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	A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uthentic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1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	D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aring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1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	Y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oung at heart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1028" y="6227476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	LEAD222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0868" y="193963"/>
            <a:ext cx="75645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Characteristics of a Christian Mentor</a:t>
            </a: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728788" y="161366"/>
            <a:ext cx="7415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Breakout Group</a:t>
            </a:r>
          </a:p>
          <a:p>
            <a:pPr algn="ctr"/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FOCUS</a:t>
            </a: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ONE</a:t>
            </a:r>
          </a:p>
          <a:p>
            <a:pPr algn="ctr"/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302" y="2238894"/>
            <a:ext cx="7647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82" y="2078945"/>
            <a:ext cx="6784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How would implementing Christian mentoring into your congregation make an impact         on the youth                      of your church?</a:t>
            </a:r>
          </a:p>
          <a:p>
            <a:pPr lvl="1">
              <a:lnSpc>
                <a:spcPts val="5200"/>
              </a:lnSpc>
            </a:pPr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728788" y="161366"/>
            <a:ext cx="7415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Breakout Group</a:t>
            </a:r>
          </a:p>
          <a:p>
            <a:pPr algn="ctr"/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FOCUS</a:t>
            </a: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TWO</a:t>
            </a:r>
          </a:p>
          <a:p>
            <a:pPr algn="ctr"/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302" y="2238894"/>
            <a:ext cx="7647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82" y="1661507"/>
            <a:ext cx="67844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Who in your church exemplifies the </a:t>
            </a:r>
          </a:p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R-E-A-D-Y characteristics?</a:t>
            </a:r>
          </a:p>
          <a:p>
            <a:endParaRPr lang="en-US" sz="4400" dirty="0" smtClean="0">
              <a:latin typeface="Segoe Print" pitchFamily="2" charset="0"/>
            </a:endParaRPr>
          </a:p>
          <a:p>
            <a:pPr lvl="1"/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728788" y="161366"/>
            <a:ext cx="7415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Breakout Group</a:t>
            </a:r>
          </a:p>
          <a:p>
            <a:pPr algn="ctr"/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FOCUS</a:t>
            </a: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THREE</a:t>
            </a:r>
          </a:p>
          <a:p>
            <a:pPr algn="ctr"/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302" y="2238894"/>
            <a:ext cx="7647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82" y="1681385"/>
            <a:ext cx="6784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What practical action steps can you take    to overcome mentoring obstacles?</a:t>
            </a:r>
          </a:p>
          <a:p>
            <a:pPr lvl="1"/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728788" y="161366"/>
            <a:ext cx="7415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Breakout Group</a:t>
            </a:r>
          </a:p>
          <a:p>
            <a:pPr algn="ctr"/>
            <a:r>
              <a:rPr lang="en-US" sz="65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FOCUS</a:t>
            </a: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FOUR</a:t>
            </a:r>
          </a:p>
          <a:p>
            <a:pPr algn="ctr"/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302" y="2238894"/>
            <a:ext cx="7647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82" y="1661507"/>
            <a:ext cx="6784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How does your timeline look                   for setting up              the mentoring process at your church?</a:t>
            </a:r>
          </a:p>
          <a:p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lvl="1"/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396279" y="211242"/>
            <a:ext cx="7415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5:1 Goal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91" y="1641187"/>
            <a:ext cx="764770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 have five Christian adults intentionally involved in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every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youth’s life </a:t>
            </a:r>
          </a:p>
          <a:p>
            <a:pPr algn="ctr">
              <a:buNone/>
            </a:pP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3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396279" y="211242"/>
            <a:ext cx="7415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5:1 Goal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91" y="1641187"/>
            <a:ext cx="764770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Write down one adult that had a positive impact in your life.</a:t>
            </a: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4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396279" y="211242"/>
            <a:ext cx="7415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5:1 Goal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91" y="1641187"/>
            <a:ext cx="764770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THINK &amp; SHARE: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How did God work through this person    to make a difference   in your life?</a:t>
            </a:r>
            <a:endParaRPr lang="en-US" sz="4800" i="1" dirty="0" smtClean="0"/>
          </a:p>
          <a:p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0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568037" y="193963"/>
            <a:ext cx="83681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Christian Mentoring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2056686"/>
            <a:ext cx="71932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Being intentional about modeling a Christian life</a:t>
            </a:r>
          </a:p>
          <a:p>
            <a:pPr algn="ctr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148" y="3673669"/>
            <a:ext cx="6069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568037" y="193963"/>
            <a:ext cx="83681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Christian Mentoring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2056686"/>
            <a:ext cx="71932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What does the word “intentional” mean     to you?</a:t>
            </a:r>
          </a:p>
          <a:p>
            <a:pPr algn="ctr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148" y="3673669"/>
            <a:ext cx="6069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7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568037" y="193963"/>
            <a:ext cx="83681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Christian Mentoring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2056686"/>
            <a:ext cx="77266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What part(s) of your life are you intentional about?</a:t>
            </a:r>
          </a:p>
          <a:p>
            <a:pPr algn="ctr"/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148" y="3673669"/>
            <a:ext cx="6069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3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7" name="TextBox 6"/>
          <p:cNvSpPr txBox="1"/>
          <p:nvPr/>
        </p:nvSpPr>
        <p:spPr>
          <a:xfrm>
            <a:off x="1545647" y="3257864"/>
            <a:ext cx="7286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This is an intentional answer to the 5:1 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1003" y="42099"/>
            <a:ext cx="759835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Importance </a:t>
            </a:r>
          </a:p>
          <a:p>
            <a:pPr algn="ctr">
              <a:lnSpc>
                <a:spcPts val="7000"/>
              </a:lnSpc>
            </a:pP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of Christian Mentoring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5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9"/>
            <a:ext cx="9144000" cy="6952129"/>
          </a:xfrm>
        </p:spPr>
      </p:pic>
      <p:sp>
        <p:nvSpPr>
          <p:cNvPr id="6" name="TextBox 5"/>
          <p:cNvSpPr txBox="1"/>
          <p:nvPr/>
        </p:nvSpPr>
        <p:spPr>
          <a:xfrm>
            <a:off x="1471003" y="42099"/>
            <a:ext cx="759835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Importance </a:t>
            </a:r>
          </a:p>
          <a:p>
            <a:pPr algn="ctr">
              <a:lnSpc>
                <a:spcPts val="7000"/>
              </a:lnSpc>
            </a:pP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of Christian Mentoring</a:t>
            </a:r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647" y="2959683"/>
            <a:ext cx="72866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What are the benefits  of modeling a Christian lifestyle to youth?</a:t>
            </a:r>
          </a:p>
        </p:txBody>
      </p:sp>
    </p:spTree>
    <p:extLst>
      <p:ext uri="{BB962C8B-B14F-4D97-AF65-F5344CB8AC3E}">
        <p14:creationId xmlns="" xmlns:p14="http://schemas.microsoft.com/office/powerpoint/2010/main" val="30992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3161</TotalTime>
  <Words>645</Words>
  <Application>Microsoft Office PowerPoint</Application>
  <PresentationFormat>On-screen Show (4:3)</PresentationFormat>
  <Paragraphs>142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HLC</dc:creator>
  <cp:lastModifiedBy>tad schubring</cp:lastModifiedBy>
  <cp:revision>104</cp:revision>
  <dcterms:created xsi:type="dcterms:W3CDTF">2015-03-24T19:18:52Z</dcterms:created>
  <dcterms:modified xsi:type="dcterms:W3CDTF">2017-02-16T21:35:24Z</dcterms:modified>
</cp:coreProperties>
</file>